
<file path=[Content_Types].xml><?xml version="1.0" encoding="utf-8"?>
<Types xmlns="http://schemas.openxmlformats.org/package/2006/content-types">
  <Default ContentType="image/jpeg" Extension="jpg"/>
  <Default ContentType="application/vnd.openxmlformats-officedocument.spreadsheetml.sheet" Extension="xlsx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ms-office.chartcolorstyle+xml" PartName="/ppt/charts/colors1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drawingml.chart+xml" PartName="/ppt/charts/char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ms-office.chartstyle+xml" PartName="/ppt/charts/style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10287000" cx="18288000"/>
  <p:notesSz cx="18288000" cy="10287000"/>
  <p:embeddedFontLst>
    <p:embeddedFont>
      <p:font typeface="Roboto Condensed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7" roundtripDataSignature="AMtx7mj9BRc5ivQ8Ui7TuueS2cyqN6Gr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1A8CF75-3D95-4E0D-8F24-77DE65F1165B}">
  <a:tblStyle styleId="{11A8CF75-3D95-4E0D-8F24-77DE65F1165B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fill>
          <a:solidFill>
            <a:srgbClr val="FDEEE8"/>
          </a:solidFill>
        </a:fill>
      </a:tcStyle>
    </a:band1H>
    <a:band2H>
      <a:tcTxStyle/>
    </a:band2H>
    <a:band1V>
      <a:tcTxStyle/>
      <a:tcStyle>
        <a:fill>
          <a:solidFill>
            <a:srgbClr val="FDEEE8"/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l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6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Condensed-bold.fntdata"/><Relationship Id="rId23" Type="http://schemas.openxmlformats.org/officeDocument/2006/relationships/font" Target="fonts/RobotoCondense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Condensed-boldItalic.fntdata"/><Relationship Id="rId25" Type="http://schemas.openxmlformats.org/officeDocument/2006/relationships/font" Target="fonts/RobotoCondensed-italic.fntdata"/><Relationship Id="rId27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harts/_rels/chart1.xml.rels><?xml version="1.0" encoding="UTF-8" standalone="yes"?>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0939696121597648"/>
          <c:y val="0.14435810810810812"/>
          <c:w val="0.40458592136316607"/>
          <c:h val="0.81847972972972971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34255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7C8-439D-A33B-0663C24E3C97}"/>
              </c:ext>
            </c:extLst>
          </c:dPt>
          <c:dPt>
            <c:idx val="1"/>
            <c:bubble3D val="0"/>
            <c:explosion val="6"/>
            <c:spPr>
              <a:solidFill>
                <a:schemeClr val="bg1"/>
              </a:solidFill>
              <a:ln w="19050">
                <a:noFill/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2-B7C8-439D-A33B-0663C24E3C9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160-405D-A3EC-9AC6FFB9CBE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160-405D-A3EC-9AC6FFB9CBE0}"/>
              </c:ext>
            </c:extLst>
          </c:dPt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5.7</c:v>
                </c:pt>
                <c:pt idx="1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C8-439D-A33B-0663C24E3C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7924800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10358438" y="0"/>
            <a:ext cx="7924800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0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1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2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3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4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4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5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5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6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6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2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3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4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5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6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7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8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8:notes"/>
          <p:cNvSpPr txBox="1"/>
          <p:nvPr>
            <p:ph idx="12" type="sldNum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9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9:notes"/>
          <p:cNvSpPr txBox="1"/>
          <p:nvPr>
            <p:ph idx="12" type="sldNum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/>
          <p:nvPr/>
        </p:nvSpPr>
        <p:spPr>
          <a:xfrm>
            <a:off x="0" y="0"/>
            <a:ext cx="9144000" cy="10287000"/>
          </a:xfrm>
          <a:custGeom>
            <a:rect b="b" l="l" r="r" t="t"/>
            <a:pathLst>
              <a:path extrusionOk="0" h="10287000" w="9144000">
                <a:moveTo>
                  <a:pt x="0" y="10287000"/>
                </a:moveTo>
                <a:lnTo>
                  <a:pt x="9144000" y="10287000"/>
                </a:lnTo>
                <a:lnTo>
                  <a:pt x="9144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EBF1F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8"/>
          <p:cNvSpPr/>
          <p:nvPr/>
        </p:nvSpPr>
        <p:spPr>
          <a:xfrm>
            <a:off x="9143999" y="0"/>
            <a:ext cx="9144000" cy="10287000"/>
          </a:xfrm>
          <a:custGeom>
            <a:rect b="b" l="l" r="r" t="t"/>
            <a:pathLst>
              <a:path extrusionOk="0" h="10287000" w="9144000">
                <a:moveTo>
                  <a:pt x="9143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10286999"/>
                </a:lnTo>
                <a:close/>
              </a:path>
            </a:pathLst>
          </a:custGeom>
          <a:solidFill>
            <a:srgbClr val="E76F5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8"/>
          <p:cNvSpPr/>
          <p:nvPr/>
        </p:nvSpPr>
        <p:spPr>
          <a:xfrm>
            <a:off x="6676695" y="1028699"/>
            <a:ext cx="11611303" cy="92583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8"/>
          <p:cNvSpPr txBox="1"/>
          <p:nvPr>
            <p:ph type="title"/>
          </p:nvPr>
        </p:nvSpPr>
        <p:spPr>
          <a:xfrm>
            <a:off x="1100712" y="966816"/>
            <a:ext cx="16086574" cy="9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250">
                <a:solidFill>
                  <a:srgbClr val="3425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8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8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b="0" i="0" sz="18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9"/>
          <p:cNvSpPr txBox="1"/>
          <p:nvPr>
            <p:ph type="title"/>
          </p:nvPr>
        </p:nvSpPr>
        <p:spPr>
          <a:xfrm>
            <a:off x="1100712" y="966816"/>
            <a:ext cx="16086574" cy="9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250">
                <a:solidFill>
                  <a:srgbClr val="3425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" type="body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9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9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/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" type="subTitle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0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0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1"/>
          <p:cNvSpPr txBox="1"/>
          <p:nvPr>
            <p:ph type="title"/>
          </p:nvPr>
        </p:nvSpPr>
        <p:spPr>
          <a:xfrm>
            <a:off x="1100712" y="966816"/>
            <a:ext cx="16086574" cy="9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250">
                <a:solidFill>
                  <a:srgbClr val="3425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1"/>
          <p:cNvSpPr txBox="1"/>
          <p:nvPr>
            <p:ph idx="1" type="body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2" type="body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1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2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2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2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/>
          <p:nvPr>
            <p:ph type="title"/>
          </p:nvPr>
        </p:nvSpPr>
        <p:spPr>
          <a:xfrm>
            <a:off x="1100712" y="966816"/>
            <a:ext cx="16086574" cy="9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250" u="none" cap="none" strike="noStrike">
                <a:solidFill>
                  <a:srgbClr val="3425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7"/>
          <p:cNvSpPr txBox="1"/>
          <p:nvPr>
            <p:ph idx="1" type="body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7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7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7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31.png"/><Relationship Id="rId5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29.png"/><Relationship Id="rId6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Relationship Id="rId4" Type="http://schemas.openxmlformats.org/officeDocument/2006/relationships/image" Target="../media/image32.png"/><Relationship Id="rId5" Type="http://schemas.openxmlformats.org/officeDocument/2006/relationships/image" Target="../media/image43.png"/><Relationship Id="rId6" Type="http://schemas.openxmlformats.org/officeDocument/2006/relationships/image" Target="../media/image40.png"/><Relationship Id="rId7" Type="http://schemas.openxmlformats.org/officeDocument/2006/relationships/image" Target="../media/image4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Relationship Id="rId4" Type="http://schemas.openxmlformats.org/officeDocument/2006/relationships/image" Target="../media/image39.png"/><Relationship Id="rId5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7.jp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25.png"/><Relationship Id="rId8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8.png"/><Relationship Id="rId7" Type="http://schemas.openxmlformats.org/officeDocument/2006/relationships/image" Target="../media/image4.png"/><Relationship Id="rId8" Type="http://schemas.openxmlformats.org/officeDocument/2006/relationships/chart" Target="../charts/chart1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Relationship Id="rId5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Relationship Id="rId5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"/>
          <p:cNvSpPr/>
          <p:nvPr/>
        </p:nvSpPr>
        <p:spPr>
          <a:xfrm>
            <a:off x="6934200" y="0"/>
            <a:ext cx="11811000" cy="10287000"/>
          </a:xfrm>
          <a:prstGeom prst="rect">
            <a:avLst/>
          </a:prstGeom>
          <a:solidFill>
            <a:srgbClr val="EBF1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1"/>
          <p:cNvSpPr txBox="1"/>
          <p:nvPr>
            <p:ph type="title"/>
          </p:nvPr>
        </p:nvSpPr>
        <p:spPr>
          <a:xfrm>
            <a:off x="486145" y="3196492"/>
            <a:ext cx="8426164" cy="38940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8750">
            <a:spAutoFit/>
          </a:bodyPr>
          <a:lstStyle/>
          <a:p>
            <a:pPr indent="0" lvl="0" marL="12700" marR="508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0"/>
              <a:t>Mother’s Helper</a:t>
            </a:r>
            <a:endParaRPr sz="12000"/>
          </a:p>
        </p:txBody>
      </p:sp>
      <p:pic>
        <p:nvPicPr>
          <p:cNvPr id="52" name="Google Shape;5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23670" y="724968"/>
            <a:ext cx="3061739" cy="24715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www.mk.ru/projects/electronnoegolosovanie/img/2screen-people-1.png" id="53" name="Google Shape;5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98357" y="2666214"/>
            <a:ext cx="9372437" cy="7644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"/>
          <p:cNvSpPr/>
          <p:nvPr/>
        </p:nvSpPr>
        <p:spPr>
          <a:xfrm>
            <a:off x="11737974" y="7937"/>
            <a:ext cx="6581327" cy="10287000"/>
          </a:xfrm>
          <a:custGeom>
            <a:rect b="b" l="l" r="r" t="t"/>
            <a:pathLst>
              <a:path extrusionOk="0" h="10287000" w="9144000">
                <a:moveTo>
                  <a:pt x="9143999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9143999" y="0"/>
                </a:lnTo>
                <a:lnTo>
                  <a:pt x="9143999" y="10287000"/>
                </a:lnTo>
                <a:close/>
              </a:path>
            </a:pathLst>
          </a:custGeom>
          <a:solidFill>
            <a:srgbClr val="5E86D0">
              <a:alpha val="6274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1539855">
                <a:moveTo>
                  <a:pt x="0" y="10287000"/>
                </a:moveTo>
                <a:lnTo>
                  <a:pt x="11539697" y="10287000"/>
                </a:lnTo>
                <a:lnTo>
                  <a:pt x="11539697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blob:https://web.telegram.org/0bbec26a-d7f2-4753-a0e8-ba3e2c6d6909" id="203" name="Google Shape;203;p10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www.thegaragesociety.com/sites/default/files/event-imgs/Liana20200513Webinar_KV_transparent.png" id="204" name="Google Shape;20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63400" y="2800939"/>
            <a:ext cx="6231777" cy="4685122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0"/>
          <p:cNvSpPr txBox="1"/>
          <p:nvPr>
            <p:ph type="title"/>
          </p:nvPr>
        </p:nvSpPr>
        <p:spPr>
          <a:xfrm>
            <a:off x="11963400" y="160338"/>
            <a:ext cx="10706087" cy="9274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725">
            <a:spAutoFit/>
          </a:bodyPr>
          <a:lstStyle/>
          <a:p>
            <a:pPr indent="0" lvl="0" marL="12700" marR="5080" rtl="0" algn="l">
              <a:lnSpc>
                <a:spcPct val="898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/>
              <a:t>Профиль</a:t>
            </a:r>
            <a:endParaRPr sz="4800"/>
          </a:p>
        </p:txBody>
      </p:sp>
      <p:pic>
        <p:nvPicPr>
          <p:cNvPr id="206" name="Google Shape;20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927433"/>
            <a:ext cx="4409270" cy="9359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0028" y="38100"/>
            <a:ext cx="5857519" cy="9359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1"/>
          <p:cNvSpPr/>
          <p:nvPr/>
        </p:nvSpPr>
        <p:spPr>
          <a:xfrm>
            <a:off x="-56570" y="7937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E8C36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1"/>
          <p:cNvSpPr/>
          <p:nvPr/>
        </p:nvSpPr>
        <p:spPr>
          <a:xfrm>
            <a:off x="0" y="3373709"/>
            <a:ext cx="2815419" cy="691329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1"/>
          <p:cNvSpPr txBox="1"/>
          <p:nvPr>
            <p:ph type="title"/>
          </p:nvPr>
        </p:nvSpPr>
        <p:spPr>
          <a:xfrm>
            <a:off x="155575" y="60781"/>
            <a:ext cx="6604997" cy="10284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/>
              <a:t>Личный кабинет</a:t>
            </a:r>
            <a:endParaRPr sz="6600"/>
          </a:p>
        </p:txBody>
      </p:sp>
      <p:sp>
        <p:nvSpPr>
          <p:cNvPr id="215" name="Google Shape;215;p11"/>
          <p:cNvSpPr/>
          <p:nvPr/>
        </p:nvSpPr>
        <p:spPr>
          <a:xfrm>
            <a:off x="15760306" y="5513804"/>
            <a:ext cx="2527690" cy="47731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blob:https://web.telegram.org/79e9bf46-37ab-4f9f-b7ed-c3dc47f9815d" id="216" name="Google Shape;216;p11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33729" y="1165468"/>
            <a:ext cx="4527733" cy="9091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29800" y="1124454"/>
            <a:ext cx="4500018" cy="9121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9144000">
                <a:moveTo>
                  <a:pt x="9143999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9143999" y="0"/>
                </a:lnTo>
                <a:lnTo>
                  <a:pt x="9143999" y="10287000"/>
                </a:lnTo>
                <a:close/>
              </a:path>
            </a:pathLst>
          </a:custGeom>
          <a:solidFill>
            <a:srgbClr val="FBF9F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wwr-pro.s3-us-west-2.amazonaws.com/blog/2020/08/remote-workforce_6.png" id="224" name="Google Shape;224;p12"/>
          <p:cNvPicPr preferRelativeResize="0"/>
          <p:nvPr/>
        </p:nvPicPr>
        <p:blipFill rotWithShape="1">
          <a:blip r:embed="rId3">
            <a:alphaModFix/>
          </a:blip>
          <a:srcRect b="1153" l="8695" r="10870" t="9847"/>
          <a:stretch/>
        </p:blipFill>
        <p:spPr>
          <a:xfrm>
            <a:off x="0" y="2193475"/>
            <a:ext cx="7756098" cy="590004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2"/>
          <p:cNvSpPr txBox="1"/>
          <p:nvPr>
            <p:ph type="title"/>
          </p:nvPr>
        </p:nvSpPr>
        <p:spPr>
          <a:xfrm>
            <a:off x="695243" y="316251"/>
            <a:ext cx="11742897" cy="9274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725">
            <a:spAutoFit/>
          </a:bodyPr>
          <a:lstStyle/>
          <a:p>
            <a:pPr indent="0" lvl="0" marL="12700" marR="5080" rtl="0" algn="l">
              <a:lnSpc>
                <a:spcPct val="898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/>
              <a:t>Специалисты</a:t>
            </a:r>
            <a:endParaRPr sz="4800"/>
          </a:p>
        </p:txBody>
      </p:sp>
      <p:pic>
        <p:nvPicPr>
          <p:cNvPr id="226" name="Google Shape;22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83763" y="879157"/>
            <a:ext cx="4252173" cy="8797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48995" y="879157"/>
            <a:ext cx="4258030" cy="8797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1539855">
                <a:moveTo>
                  <a:pt x="0" y="10287000"/>
                </a:moveTo>
                <a:lnTo>
                  <a:pt x="11539697" y="10287000"/>
                </a:lnTo>
                <a:lnTo>
                  <a:pt x="11539697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B9CEE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3" name="Google Shape;23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3582" y="7580523"/>
            <a:ext cx="6481231" cy="2738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55824" y="-416569"/>
            <a:ext cx="6481231" cy="2738138"/>
          </a:xfrm>
          <a:prstGeom prst="rect">
            <a:avLst/>
          </a:prstGeom>
          <a:noFill/>
          <a:ln>
            <a:noFill/>
          </a:ln>
        </p:spPr>
      </p:pic>
      <p:sp>
        <p:nvSpPr>
          <p:cNvPr descr="blob:https://web.telegram.org/0bbec26a-d7f2-4753-a0e8-ba3e2c6d6909" id="235" name="Google Shape;235;p13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3"/>
          <p:cNvSpPr txBox="1"/>
          <p:nvPr>
            <p:ph type="title"/>
          </p:nvPr>
        </p:nvSpPr>
        <p:spPr>
          <a:xfrm>
            <a:off x="307975" y="104910"/>
            <a:ext cx="5776779" cy="9274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725">
            <a:spAutoFit/>
          </a:bodyPr>
          <a:lstStyle/>
          <a:p>
            <a:pPr indent="0" lvl="0" marL="12700" marR="5080" rtl="0" algn="l">
              <a:lnSpc>
                <a:spcPct val="898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/>
              <a:t>Развлечения</a:t>
            </a:r>
            <a:endParaRPr sz="4800"/>
          </a:p>
        </p:txBody>
      </p:sp>
      <p:pic>
        <p:nvPicPr>
          <p:cNvPr id="237" name="Google Shape;23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81800" y="912005"/>
            <a:ext cx="4466422" cy="924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62291" y="952500"/>
            <a:ext cx="4447324" cy="9200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583695" y="900736"/>
            <a:ext cx="4466422" cy="924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4"/>
          <p:cNvSpPr/>
          <p:nvPr/>
        </p:nvSpPr>
        <p:spPr>
          <a:xfrm>
            <a:off x="0" y="-19051"/>
            <a:ext cx="10972800" cy="10287000"/>
          </a:xfrm>
          <a:custGeom>
            <a:rect b="b" l="l" r="r" t="t"/>
            <a:pathLst>
              <a:path extrusionOk="0" h="10287000" w="9144000">
                <a:moveTo>
                  <a:pt x="9143999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9143999" y="0"/>
                </a:lnTo>
                <a:lnTo>
                  <a:pt x="9143999" y="10287000"/>
                </a:lnTo>
                <a:close/>
              </a:path>
            </a:pathLst>
          </a:custGeom>
          <a:solidFill>
            <a:srgbClr val="299D8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4"/>
          <p:cNvSpPr txBox="1"/>
          <p:nvPr>
            <p:ph type="title"/>
          </p:nvPr>
        </p:nvSpPr>
        <p:spPr>
          <a:xfrm>
            <a:off x="10972799" y="-19051"/>
            <a:ext cx="7315201" cy="124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0500">
            <a:spAutoFit/>
          </a:bodyPr>
          <a:lstStyle/>
          <a:p>
            <a:pPr indent="0" lvl="0" marL="12700" marR="5080" rtl="0" algn="ctr">
              <a:lnSpc>
                <a:spcPct val="1284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/>
              <a:t>Избранное</a:t>
            </a:r>
            <a:endParaRPr sz="6600"/>
          </a:p>
        </p:txBody>
      </p:sp>
      <p:pic>
        <p:nvPicPr>
          <p:cNvPr descr="https://mir-s3-cdn-cf.behance.net/project_modules/fs/b68e5e116113225.605b6a72c245b.jpg" id="246" name="Google Shape;24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3390900"/>
            <a:ext cx="11277600" cy="75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6441" y="228054"/>
            <a:ext cx="4739918" cy="979278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4"/>
          <p:cNvSpPr/>
          <p:nvPr/>
        </p:nvSpPr>
        <p:spPr>
          <a:xfrm>
            <a:off x="0" y="5131753"/>
            <a:ext cx="1828800" cy="515524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5"/>
          <p:cNvSpPr/>
          <p:nvPr/>
        </p:nvSpPr>
        <p:spPr>
          <a:xfrm>
            <a:off x="0" y="9486900"/>
            <a:ext cx="18288000" cy="800633"/>
          </a:xfrm>
          <a:custGeom>
            <a:rect b="b" l="l" r="r" t="t"/>
            <a:pathLst>
              <a:path extrusionOk="0" h="4090034" w="18288000">
                <a:moveTo>
                  <a:pt x="0" y="4089501"/>
                </a:moveTo>
                <a:lnTo>
                  <a:pt x="0" y="0"/>
                </a:lnTo>
                <a:lnTo>
                  <a:pt x="18287998" y="0"/>
                </a:lnTo>
                <a:lnTo>
                  <a:pt x="18287998" y="4089501"/>
                </a:lnTo>
                <a:lnTo>
                  <a:pt x="0" y="4089501"/>
                </a:lnTo>
                <a:close/>
              </a:path>
            </a:pathLst>
          </a:custGeom>
          <a:solidFill>
            <a:srgbClr val="3425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5"/>
          <p:cNvSpPr/>
          <p:nvPr/>
        </p:nvSpPr>
        <p:spPr>
          <a:xfrm>
            <a:off x="0" y="0"/>
            <a:ext cx="18288000" cy="9486900"/>
          </a:xfrm>
          <a:custGeom>
            <a:rect b="b" l="l" r="r" t="t"/>
            <a:pathLst>
              <a:path extrusionOk="0" h="6197600" w="18288000">
                <a:moveTo>
                  <a:pt x="0" y="6197498"/>
                </a:moveTo>
                <a:lnTo>
                  <a:pt x="18288000" y="6197498"/>
                </a:lnTo>
                <a:lnTo>
                  <a:pt x="18288000" y="0"/>
                </a:lnTo>
                <a:lnTo>
                  <a:pt x="0" y="0"/>
                </a:lnTo>
                <a:lnTo>
                  <a:pt x="0" y="6197498"/>
                </a:lnTo>
                <a:close/>
              </a:path>
            </a:pathLst>
          </a:custGeom>
          <a:solidFill>
            <a:srgbClr val="E76F5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5"/>
          <p:cNvSpPr/>
          <p:nvPr/>
        </p:nvSpPr>
        <p:spPr>
          <a:xfrm>
            <a:off x="0" y="3771900"/>
            <a:ext cx="2895600" cy="651509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5"/>
          <p:cNvSpPr/>
          <p:nvPr/>
        </p:nvSpPr>
        <p:spPr>
          <a:xfrm>
            <a:off x="16154401" y="5067300"/>
            <a:ext cx="2110220" cy="518798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57" name="Google Shape;257;p15"/>
          <p:cNvGraphicFramePr/>
          <p:nvPr/>
        </p:nvGraphicFramePr>
        <p:xfrm>
          <a:off x="1447800" y="69218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{11A8CF75-3D95-4E0D-8F24-77DE65F1165B}</a:tableStyleId>
              </a:tblPr>
              <a:tblGrid>
                <a:gridCol w="5105400"/>
                <a:gridCol w="6081425"/>
                <a:gridCol w="2775675"/>
                <a:gridCol w="1429900"/>
              </a:tblGrid>
              <a:tr h="472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400" u="none" cap="none" strike="noStrike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Функция</a:t>
                      </a:r>
                      <a:endParaRPr b="1" sz="2400" u="none" cap="none" strike="noStrike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3500" marB="63500" marR="63500" marL="63500"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400" u="none" cap="none" strike="noStrike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Описание</a:t>
                      </a:r>
                      <a:endParaRPr b="1" sz="2400" u="none" cap="none" strike="noStrike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3500" marB="63500" marR="63500" marL="63500"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400" u="none" cap="none" strike="noStrike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Приоритет</a:t>
                      </a:r>
                      <a:endParaRPr b="1" sz="2400" u="none" cap="none" strike="noStrike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3500" marB="63500" marR="63500" marL="63500"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400" u="none" cap="none" strike="noStrike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Релиз</a:t>
                      </a:r>
                      <a:endParaRPr b="1" sz="2400" u="none" cap="none" strike="noStrike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3500" marB="63500" marR="63500" marL="63500">
                    <a:solidFill>
                      <a:srgbClr val="FFFFFF">
                        <a:alpha val="78823"/>
                      </a:srgbClr>
                    </a:solidFill>
                  </a:tcPr>
                </a:tc>
              </a:tr>
              <a:tr h="1408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 u="none" cap="none" strike="noStrike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Ф1. Личный кабинет</a:t>
                      </a:r>
                      <a:endParaRPr sz="2400" u="none" cap="none" strike="noStrike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3500" marB="63500" marR="63500" marL="63500" anchor="ctr"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200" u="none" cap="none" strike="noStrike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Создать, редактировать/настройка, удалить, экспорт/импорт вложений личного кабинета, продвинуть карточку пользователя, создать отзыв.</a:t>
                      </a:r>
                      <a:endParaRPr sz="2200" u="none" cap="none" strike="noStrike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3500" marB="63500" marR="63500" marL="63500"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 u="none" cap="none" strike="noStrike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Must</a:t>
                      </a:r>
                      <a:endParaRPr sz="2800" u="none" cap="none" strike="noStrike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3500" marB="63500" marR="63500" marL="63500" anchor="ctr"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 u="none" cap="none" strike="noStrike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sz="2800" u="none" cap="none" strike="noStrike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3500" marB="63500" marR="63500" marL="63500" anchor="ctr">
                    <a:solidFill>
                      <a:srgbClr val="FFFFFF">
                        <a:alpha val="78823"/>
                      </a:srgbClr>
                    </a:solidFill>
                  </a:tcPr>
                </a:tc>
              </a:tr>
              <a:tr h="878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 u="none" cap="none" strike="noStrike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Ф2. Профиль</a:t>
                      </a:r>
                      <a:endParaRPr sz="2400" u="none" cap="none" strike="noStrike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3500" marB="63500" marR="63500" marL="63500" anchor="ctr"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200" u="none" cap="none" strike="noStrike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Создать, редактировать/настройка, удалить.</a:t>
                      </a:r>
                      <a:endParaRPr sz="2200" u="none" cap="none" strike="noStrike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3500" marB="63500" marR="63500" marL="63500" anchor="ctr"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 u="none" cap="none" strike="noStrike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Must</a:t>
                      </a:r>
                      <a:endParaRPr sz="2800" u="none" cap="none" strike="noStrike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3500" marB="63500" marR="63500" marL="63500" anchor="ctr"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 u="none" cap="none" strike="noStrike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sz="2800" u="none" cap="none" strike="noStrike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3500" marB="63500" marR="63500" marL="63500" anchor="ctr">
                    <a:solidFill>
                      <a:srgbClr val="FFFFFF">
                        <a:alpha val="78823"/>
                      </a:srgbClr>
                    </a:solidFill>
                  </a:tcPr>
                </a:tc>
              </a:tr>
              <a:tr h="1408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 u="none" cap="none" strike="noStrike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Ф3. Исполнитель</a:t>
                      </a:r>
                      <a:endParaRPr sz="2400" u="none" cap="none" strike="noStrike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3500" marB="63500" marR="63500" marL="63500" anchor="ctr"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200" u="none" cap="none" strike="noStrike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Фильтр, связь с ЛК,   выбрать/открыть/изменить карточки,  отправить сообщение (открыть чат).</a:t>
                      </a:r>
                      <a:endParaRPr sz="2200" u="none" cap="none" strike="noStrike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3500" marB="63500" marR="63500" marL="63500" anchor="ctr"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 u="none" cap="none" strike="noStrike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Must</a:t>
                      </a:r>
                      <a:endParaRPr sz="2800" u="none" cap="none" strike="noStrike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3500" marB="63500" marR="63500" marL="63500" anchor="ctr"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 u="none" cap="none" strike="noStrike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sz="2800" u="none" cap="none" strike="noStrike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3500" marB="63500" marR="63500" marL="63500" anchor="ctr">
                    <a:solidFill>
                      <a:srgbClr val="FFFFFF">
                        <a:alpha val="78823"/>
                      </a:srgbClr>
                    </a:solidFill>
                  </a:tcPr>
                </a:tc>
              </a:tr>
              <a:tr h="8234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 u="none" cap="none" strike="noStrike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Ф4. Обучающие игры (интерактивный материал+сказки)</a:t>
                      </a:r>
                      <a:endParaRPr sz="2400" u="none" cap="none" strike="noStrike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3500" marB="63500" marR="63500" marL="63500" anchor="ctr"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200" u="none" cap="none" strike="noStrike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Создать, загрузить, добавить, удалить, фильтр, связь с ЛК.</a:t>
                      </a:r>
                      <a:endParaRPr sz="2200" u="none" cap="none" strike="noStrike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3500" marB="63500" marR="63500" marL="63500"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 u="none" cap="none" strike="noStrike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Should</a:t>
                      </a:r>
                      <a:endParaRPr sz="2800" u="none" cap="none" strike="noStrike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3500" marB="63500" marR="63500" marL="63500" anchor="ctr"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 u="none" cap="none" strike="noStrike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</a:t>
                      </a:r>
                      <a:endParaRPr sz="2800" u="none" cap="none" strike="noStrike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3500" marB="63500" marR="63500" marL="63500" anchor="ctr">
                    <a:solidFill>
                      <a:srgbClr val="FFFFFF">
                        <a:alpha val="78823"/>
                      </a:srgbClr>
                    </a:solidFill>
                  </a:tcPr>
                </a:tc>
              </a:tr>
              <a:tr h="1408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 u="none" cap="none" strike="noStrike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Ф5. Полезное (доп. информация: адреса, контакты садиков, детских центров, магазинов и тд)</a:t>
                      </a:r>
                      <a:endParaRPr sz="2400" u="none" cap="none" strike="noStrike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3500" marB="63500" marR="63500" marL="63500" anchor="ctr"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200" u="none" cap="none" strike="noStrike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Создать, загрузить, добавить, удалить, фильтр. </a:t>
                      </a:r>
                      <a:endParaRPr sz="2200" u="none" cap="none" strike="noStrike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ru-RU" sz="2200" u="none" cap="none" strike="noStrike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</a:br>
                      <a:endParaRPr sz="2200" u="none" cap="none" strike="noStrike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3500" marB="63500" marR="63500" marL="63500" anchor="ctr"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 u="none" cap="none" strike="noStrike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Could</a:t>
                      </a:r>
                      <a:endParaRPr sz="2800" u="none" cap="none" strike="noStrike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3500" marB="63500" marR="63500" marL="63500" anchor="ctr"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 u="none" cap="none" strike="noStrike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</a:t>
                      </a:r>
                      <a:endParaRPr sz="2800" u="none" cap="none" strike="noStrike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3500" marB="63500" marR="63500" marL="63500" anchor="ctr">
                    <a:solidFill>
                      <a:srgbClr val="FFFFFF">
                        <a:alpha val="78823"/>
                      </a:srgbClr>
                    </a:solidFill>
                  </a:tcPr>
                </a:tc>
              </a:tr>
              <a:tr h="1408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 u="none" cap="none" strike="noStrike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Ф6. Видео-коммуникация</a:t>
                      </a:r>
                      <a:endParaRPr sz="2400" u="none" cap="none" strike="noStrike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3500" marB="63500" marR="63500" marL="63500" anchor="ctr"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200" u="none" cap="none" strike="noStrike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Возможность организации личных и групповых конференций; пересылка файлов; создание/редактирование интерактивной доски.</a:t>
                      </a:r>
                      <a:endParaRPr sz="2200" u="none" cap="none" strike="noStrike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3500" marB="63500" marR="63500" marL="63500" anchor="ctr"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 u="none" cap="none" strike="noStrike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Want</a:t>
                      </a:r>
                      <a:endParaRPr sz="2800" u="none" cap="none" strike="noStrike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3500" marB="63500" marR="63500" marL="63500" anchor="ctr"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 u="none" cap="none" strike="noStrike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</a:t>
                      </a:r>
                      <a:endParaRPr sz="2800" u="none" cap="none" strike="noStrike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3500" marB="63500" marR="63500" marL="63500" anchor="ctr">
                    <a:solidFill>
                      <a:srgbClr val="FFFFFF">
                        <a:alpha val="78823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58" name="Google Shape;258;p15"/>
          <p:cNvSpPr/>
          <p:nvPr/>
        </p:nvSpPr>
        <p:spPr>
          <a:xfrm>
            <a:off x="6276974" y="2819400"/>
            <a:ext cx="18640425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3425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6"/>
          <p:cNvSpPr txBox="1"/>
          <p:nvPr>
            <p:ph type="title"/>
          </p:nvPr>
        </p:nvSpPr>
        <p:spPr>
          <a:xfrm>
            <a:off x="0" y="4583090"/>
            <a:ext cx="18288000" cy="1120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200">
                <a:solidFill>
                  <a:schemeClr val="lt1"/>
                </a:solidFill>
              </a:rPr>
              <a:t>Спасибо за внимание!</a:t>
            </a:r>
            <a:endParaRPr sz="7200">
              <a:solidFill>
                <a:schemeClr val="lt1"/>
              </a:solidFill>
            </a:endParaRPr>
          </a:p>
        </p:txBody>
      </p:sp>
      <p:sp>
        <p:nvSpPr>
          <p:cNvPr id="265" name="Google Shape;265;p16"/>
          <p:cNvSpPr txBox="1"/>
          <p:nvPr/>
        </p:nvSpPr>
        <p:spPr>
          <a:xfrm>
            <a:off x="3124200" y="7435045"/>
            <a:ext cx="18288000" cy="1120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7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****</a:t>
            </a:r>
            <a:endParaRPr b="0" i="0" sz="72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"/>
          <p:cNvSpPr/>
          <p:nvPr/>
        </p:nvSpPr>
        <p:spPr>
          <a:xfrm>
            <a:off x="-234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E8C36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"/>
          <p:cNvSpPr/>
          <p:nvPr/>
        </p:nvSpPr>
        <p:spPr>
          <a:xfrm>
            <a:off x="7079498" y="3495933"/>
            <a:ext cx="4124325" cy="6029325"/>
          </a:xfrm>
          <a:custGeom>
            <a:rect b="b" l="l" r="r" t="t"/>
            <a:pathLst>
              <a:path extrusionOk="0" h="6029325" w="4124325">
                <a:moveTo>
                  <a:pt x="4124325" y="6029233"/>
                </a:moveTo>
                <a:lnTo>
                  <a:pt x="0" y="6029233"/>
                </a:lnTo>
                <a:lnTo>
                  <a:pt x="0" y="0"/>
                </a:lnTo>
                <a:lnTo>
                  <a:pt x="4124325" y="0"/>
                </a:lnTo>
                <a:lnTo>
                  <a:pt x="4124325" y="6029233"/>
                </a:lnTo>
                <a:close/>
              </a:path>
            </a:pathLst>
          </a:custGeom>
          <a:solidFill>
            <a:srgbClr val="3425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"/>
          <p:cNvSpPr/>
          <p:nvPr/>
        </p:nvSpPr>
        <p:spPr>
          <a:xfrm>
            <a:off x="0" y="3373709"/>
            <a:ext cx="2815419" cy="691329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5005929" y="7417765"/>
            <a:ext cx="2212294" cy="286719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" name="Google Shape;62;p2"/>
          <p:cNvGrpSpPr/>
          <p:nvPr/>
        </p:nvGrpSpPr>
        <p:grpSpPr>
          <a:xfrm>
            <a:off x="11017046" y="3495933"/>
            <a:ext cx="5106157" cy="6789024"/>
            <a:chOff x="11017046" y="3495933"/>
            <a:chExt cx="5106157" cy="6789024"/>
          </a:xfrm>
        </p:grpSpPr>
        <p:sp>
          <p:nvSpPr>
            <p:cNvPr id="63" name="Google Shape;63;p2"/>
            <p:cNvSpPr/>
            <p:nvPr/>
          </p:nvSpPr>
          <p:spPr>
            <a:xfrm>
              <a:off x="11017046" y="7417764"/>
              <a:ext cx="2212294" cy="2867193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1998878" y="3495933"/>
              <a:ext cx="4124325" cy="6029325"/>
            </a:xfrm>
            <a:custGeom>
              <a:rect b="b" l="l" r="r" t="t"/>
              <a:pathLst>
                <a:path extrusionOk="0" h="6029325" w="4124325">
                  <a:moveTo>
                    <a:pt x="4124325" y="6029233"/>
                  </a:moveTo>
                  <a:lnTo>
                    <a:pt x="0" y="6029233"/>
                  </a:lnTo>
                  <a:lnTo>
                    <a:pt x="0" y="0"/>
                  </a:lnTo>
                  <a:lnTo>
                    <a:pt x="4124325" y="0"/>
                  </a:lnTo>
                  <a:lnTo>
                    <a:pt x="4124325" y="6029233"/>
                  </a:lnTo>
                  <a:close/>
                </a:path>
              </a:pathLst>
            </a:custGeom>
            <a:solidFill>
              <a:srgbClr val="3425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" name="Google Shape;65;p2"/>
          <p:cNvSpPr txBox="1"/>
          <p:nvPr/>
        </p:nvSpPr>
        <p:spPr>
          <a:xfrm>
            <a:off x="2160132" y="3495933"/>
            <a:ext cx="4124325" cy="6045245"/>
          </a:xfrm>
          <a:prstGeom prst="rect">
            <a:avLst/>
          </a:prstGeom>
          <a:solidFill>
            <a:srgbClr val="342552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445" marR="0" rtl="0" algn="ctr">
              <a:lnSpc>
                <a:spcPct val="100000"/>
              </a:lnSpc>
              <a:spcBef>
                <a:spcPts val="1315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445" marR="0" rtl="0" algn="ctr">
              <a:lnSpc>
                <a:spcPct val="100000"/>
              </a:lnSpc>
              <a:spcBef>
                <a:spcPts val="1315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445" marR="0" rtl="0" algn="ctr">
              <a:lnSpc>
                <a:spcPct val="100000"/>
              </a:lnSpc>
              <a:spcBef>
                <a:spcPts val="1315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445" marR="0" rtl="0" algn="ctr">
              <a:lnSpc>
                <a:spcPct val="100000"/>
              </a:lnSpc>
              <a:spcBef>
                <a:spcPts val="1315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445" marR="0" rtl="0" algn="ctr">
              <a:lnSpc>
                <a:spcPct val="100000"/>
              </a:lnSpc>
              <a:spcBef>
                <a:spcPts val="1315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445" marR="0" rtl="0" algn="ctr">
              <a:lnSpc>
                <a:spcPct val="100000"/>
              </a:lnSpc>
              <a:spcBef>
                <a:spcPts val="1315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445" marR="0" rtl="0" algn="ctr">
              <a:lnSpc>
                <a:spcPct val="100000"/>
              </a:lnSpc>
              <a:spcBef>
                <a:spcPts val="1315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445" marR="0" rtl="0" algn="ctr">
              <a:lnSpc>
                <a:spcPct val="100000"/>
              </a:lnSpc>
              <a:spcBef>
                <a:spcPts val="1315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445" marR="0" rtl="0" algn="ctr">
              <a:lnSpc>
                <a:spcPct val="100000"/>
              </a:lnSpc>
              <a:spcBef>
                <a:spcPts val="1315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445" marR="0" rtl="0" algn="ctr">
              <a:lnSpc>
                <a:spcPct val="100000"/>
              </a:lnSpc>
              <a:spcBef>
                <a:spcPts val="1315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445" marR="0" rtl="0" algn="ctr">
              <a:lnSpc>
                <a:spcPct val="100000"/>
              </a:lnSpc>
              <a:spcBef>
                <a:spcPts val="1315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445" marR="0" rtl="0" algn="ctr">
              <a:lnSpc>
                <a:spcPct val="100000"/>
              </a:lnSpc>
              <a:spcBef>
                <a:spcPts val="1315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445" marR="0" rtl="0" algn="ctr">
              <a:lnSpc>
                <a:spcPct val="100000"/>
              </a:lnSpc>
              <a:spcBef>
                <a:spcPts val="1315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"/>
          <p:cNvSpPr txBox="1"/>
          <p:nvPr>
            <p:ph type="title"/>
          </p:nvPr>
        </p:nvSpPr>
        <p:spPr>
          <a:xfrm>
            <a:off x="1100712" y="966816"/>
            <a:ext cx="16086574" cy="10284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/>
              <a:t>Наша команда</a:t>
            </a:r>
            <a:endParaRPr sz="6600"/>
          </a:p>
        </p:txBody>
      </p:sp>
      <p:sp>
        <p:nvSpPr>
          <p:cNvPr id="67" name="Google Shape;67;p2"/>
          <p:cNvSpPr/>
          <p:nvPr/>
        </p:nvSpPr>
        <p:spPr>
          <a:xfrm>
            <a:off x="15760306" y="5513804"/>
            <a:ext cx="2527690" cy="477319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" name="Google Shape;68;p2"/>
          <p:cNvPicPr preferRelativeResize="0"/>
          <p:nvPr/>
        </p:nvPicPr>
        <p:blipFill rotWithShape="1">
          <a:blip r:embed="rId7">
            <a:alphaModFix/>
          </a:blip>
          <a:srcRect b="11993" l="0" r="0" t="8827"/>
          <a:stretch/>
        </p:blipFill>
        <p:spPr>
          <a:xfrm>
            <a:off x="2399569" y="5054081"/>
            <a:ext cx="3655656" cy="4135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2"/>
          <p:cNvPicPr preferRelativeResize="0"/>
          <p:nvPr/>
        </p:nvPicPr>
        <p:blipFill rotWithShape="1">
          <a:blip r:embed="rId8">
            <a:alphaModFix/>
          </a:blip>
          <a:srcRect b="9165" l="11476" r="8716" t="17172"/>
          <a:stretch/>
        </p:blipFill>
        <p:spPr>
          <a:xfrm>
            <a:off x="7325049" y="5043529"/>
            <a:ext cx="3622567" cy="415335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2"/>
          <p:cNvSpPr txBox="1"/>
          <p:nvPr/>
        </p:nvSpPr>
        <p:spPr>
          <a:xfrm>
            <a:off x="2706943" y="3954864"/>
            <a:ext cx="3030701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Гринь Юля</a:t>
            </a:r>
            <a:endParaRPr sz="44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1" name="Google Shape;71;p2"/>
          <p:cNvSpPr txBox="1"/>
          <p:nvPr/>
        </p:nvSpPr>
        <p:spPr>
          <a:xfrm>
            <a:off x="7050001" y="3954864"/>
            <a:ext cx="427873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3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Кныш Кристина</a:t>
            </a:r>
            <a:endParaRPr sz="43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2" name="Google Shape;72;p2"/>
          <p:cNvSpPr txBox="1"/>
          <p:nvPr/>
        </p:nvSpPr>
        <p:spPr>
          <a:xfrm>
            <a:off x="12156512" y="3962587"/>
            <a:ext cx="3809056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3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Чернюк Настя</a:t>
            </a:r>
            <a:endParaRPr sz="43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descr="blob:https://web.telegram.org/79e9bf46-37ab-4f9f-b7ed-c3dc47f9815d" id="73" name="Google Shape;73;p2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"/>
          <p:cNvPicPr preferRelativeResize="0"/>
          <p:nvPr/>
        </p:nvPicPr>
        <p:blipFill rotWithShape="1">
          <a:blip r:embed="rId9">
            <a:alphaModFix/>
          </a:blip>
          <a:srcRect b="5171" l="16810" r="21120" t="1091"/>
          <a:stretch/>
        </p:blipFill>
        <p:spPr>
          <a:xfrm>
            <a:off x="12232240" y="5054081"/>
            <a:ext cx="3657600" cy="4142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9F5F4"/>
          </a:solidFill>
          <a:ln cap="flat" cmpd="sng" w="25400">
            <a:solidFill>
              <a:srgbClr val="F9F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3"/>
          <p:cNvSpPr txBox="1"/>
          <p:nvPr/>
        </p:nvSpPr>
        <p:spPr>
          <a:xfrm flipH="1">
            <a:off x="8991600" y="2583507"/>
            <a:ext cx="8991601" cy="587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Mother’s Helper – платформа, которая позволяет пользователям:</a:t>
            </a:r>
            <a:endParaRPr/>
          </a:p>
          <a:p>
            <a:pPr indent="-571500" lvl="0" marL="571500" marR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Char char="-"/>
            </a:pPr>
            <a:r>
              <a:rPr lang="ru-RU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подобрать необходимого специалиста для ребенка;</a:t>
            </a:r>
            <a:endParaRPr/>
          </a:p>
          <a:p>
            <a:pPr indent="-571500" lvl="0" marL="571500" marR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Char char="-"/>
            </a:pPr>
            <a:r>
              <a:rPr lang="ru-RU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организовать досуг;</a:t>
            </a:r>
            <a:endParaRPr/>
          </a:p>
          <a:p>
            <a:pPr indent="-571500" lvl="0" marL="571500" marR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Char char="-"/>
            </a:pPr>
            <a:r>
              <a:rPr lang="ru-RU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найти полезную информацию.</a:t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Для специалистов – это отличная возможность найти своего клиента.</a:t>
            </a:r>
            <a:endParaRPr/>
          </a:p>
        </p:txBody>
      </p:sp>
      <p:sp>
        <p:nvSpPr>
          <p:cNvPr id="81" name="Google Shape;81;p3"/>
          <p:cNvSpPr txBox="1"/>
          <p:nvPr>
            <p:ph type="title"/>
          </p:nvPr>
        </p:nvSpPr>
        <p:spPr>
          <a:xfrm>
            <a:off x="1100712" y="512062"/>
            <a:ext cx="16086574" cy="10284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/>
              <a:t>Идея проекта </a:t>
            </a:r>
            <a:endParaRPr sz="6600"/>
          </a:p>
        </p:txBody>
      </p:sp>
      <p:pic>
        <p:nvPicPr>
          <p:cNvPr id="82" name="Google Shape;8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05298" y="342900"/>
            <a:ext cx="1483394" cy="1197438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3"/>
          <p:cNvSpPr txBox="1"/>
          <p:nvPr/>
        </p:nvSpPr>
        <p:spPr>
          <a:xfrm>
            <a:off x="7506009" y="537250"/>
            <a:ext cx="1866591" cy="10284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6600">
                <a:solidFill>
                  <a:srgbClr val="34255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МН</a:t>
            </a:r>
            <a:endParaRPr b="0" i="0" sz="6600">
              <a:solidFill>
                <a:srgbClr val="34255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descr="https://mir-s3-cdn-cf.behance.net/project_modules/2800_opt_1/8fbe39116705261.6067316d28301.png" id="84" name="Google Shape;8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81000" y="1540338"/>
            <a:ext cx="10390140" cy="7792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/>
          <p:nvPr/>
        </p:nvSpPr>
        <p:spPr>
          <a:xfrm>
            <a:off x="0" y="0"/>
            <a:ext cx="9144000" cy="10287000"/>
          </a:xfrm>
          <a:custGeom>
            <a:rect b="b" l="l" r="r" t="t"/>
            <a:pathLst>
              <a:path extrusionOk="0" h="10287000" w="9144000">
                <a:moveTo>
                  <a:pt x="0" y="10287000"/>
                </a:moveTo>
                <a:lnTo>
                  <a:pt x="9144000" y="10287000"/>
                </a:lnTo>
                <a:lnTo>
                  <a:pt x="9144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3425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4"/>
          <p:cNvSpPr/>
          <p:nvPr/>
        </p:nvSpPr>
        <p:spPr>
          <a:xfrm>
            <a:off x="8991600" y="0"/>
            <a:ext cx="9296400" cy="10287000"/>
          </a:xfrm>
          <a:custGeom>
            <a:rect b="b" l="l" r="r" t="t"/>
            <a:pathLst>
              <a:path extrusionOk="0" h="10287000" w="9144000">
                <a:moveTo>
                  <a:pt x="9143999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9143999" y="0"/>
                </a:lnTo>
                <a:lnTo>
                  <a:pt x="9143999" y="10287000"/>
                </a:lnTo>
                <a:close/>
              </a:path>
            </a:pathLst>
          </a:custGeom>
          <a:solidFill>
            <a:srgbClr val="299D8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4"/>
          <p:cNvSpPr txBox="1"/>
          <p:nvPr>
            <p:ph type="title"/>
          </p:nvPr>
        </p:nvSpPr>
        <p:spPr>
          <a:xfrm>
            <a:off x="888685" y="631619"/>
            <a:ext cx="7823200" cy="1045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4775">
            <a:spAutoFit/>
          </a:bodyPr>
          <a:lstStyle/>
          <a:p>
            <a:pPr indent="0" lvl="0" marL="12700" marR="5080" rtl="0" algn="l">
              <a:lnSpc>
                <a:spcPct val="997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700">
                <a:solidFill>
                  <a:srgbClr val="5E86D0"/>
                </a:solidFill>
              </a:rPr>
              <a:t>Что мы сделали:</a:t>
            </a:r>
            <a:endParaRPr sz="6700"/>
          </a:p>
        </p:txBody>
      </p:sp>
      <p:sp>
        <p:nvSpPr>
          <p:cNvPr id="92" name="Google Shape;92;p4"/>
          <p:cNvSpPr/>
          <p:nvPr/>
        </p:nvSpPr>
        <p:spPr>
          <a:xfrm>
            <a:off x="9144000" y="814601"/>
            <a:ext cx="8432480" cy="943992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702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4"/>
          <p:cNvSpPr txBox="1"/>
          <p:nvPr>
            <p:ph idx="4294967295" type="body"/>
          </p:nvPr>
        </p:nvSpPr>
        <p:spPr>
          <a:xfrm>
            <a:off x="1016000" y="2476500"/>
            <a:ext cx="7823200" cy="6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Анализ конкурентов/рынка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V&amp;S</a:t>
            </a:r>
            <a:endParaRPr sz="4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SRS (User story, Use cases, FR, NFR)</a:t>
            </a:r>
            <a:endParaRPr sz="4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Диаграммы</a:t>
            </a:r>
            <a:endParaRPr sz="4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Прототипы</a:t>
            </a:r>
            <a:endParaRPr sz="4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94" name="Google Shape;94;p4"/>
          <p:cNvGrpSpPr/>
          <p:nvPr/>
        </p:nvGrpSpPr>
        <p:grpSpPr>
          <a:xfrm>
            <a:off x="456464" y="3988248"/>
            <a:ext cx="420576" cy="539028"/>
            <a:chOff x="596350" y="929175"/>
            <a:chExt cx="407950" cy="497475"/>
          </a:xfrm>
        </p:grpSpPr>
        <p:sp>
          <p:nvSpPr>
            <p:cNvPr id="95" name="Google Shape;95;p4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" name="Google Shape;102;p4"/>
          <p:cNvGrpSpPr/>
          <p:nvPr/>
        </p:nvGrpSpPr>
        <p:grpSpPr>
          <a:xfrm>
            <a:off x="406198" y="5146701"/>
            <a:ext cx="459793" cy="457200"/>
            <a:chOff x="1934025" y="1001650"/>
            <a:chExt cx="415300" cy="355600"/>
          </a:xfrm>
        </p:grpSpPr>
        <p:sp>
          <p:nvSpPr>
            <p:cNvPr id="103" name="Google Shape;103;p4"/>
            <p:cNvSpPr/>
            <p:nvPr/>
          </p:nvSpPr>
          <p:spPr>
            <a:xfrm>
              <a:off x="1934025" y="1303650"/>
              <a:ext cx="207650" cy="53600"/>
            </a:xfrm>
            <a:custGeom>
              <a:rect b="b" l="l" r="r" t="t"/>
              <a:pathLst>
                <a:path extrusionOk="0" fill="none" h="2144" w="830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2141650" y="1303650"/>
              <a:ext cx="207675" cy="53600"/>
            </a:xfrm>
            <a:custGeom>
              <a:rect b="b" l="l" r="r" t="t"/>
              <a:pathLst>
                <a:path extrusionOk="0" fill="none" h="2144" w="8307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1934025" y="1001650"/>
              <a:ext cx="207650" cy="331250"/>
            </a:xfrm>
            <a:custGeom>
              <a:rect b="b" l="l" r="r" t="t"/>
              <a:pathLst>
                <a:path extrusionOk="0" fill="none" h="13250" w="8306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2141650" y="1001650"/>
              <a:ext cx="207675" cy="331250"/>
            </a:xfrm>
            <a:custGeom>
              <a:rect b="b" l="l" r="r" t="t"/>
              <a:pathLst>
                <a:path extrusionOk="0" fill="none" h="13250" w="8307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" name="Google Shape;107;p4"/>
          <p:cNvGrpSpPr/>
          <p:nvPr/>
        </p:nvGrpSpPr>
        <p:grpSpPr>
          <a:xfrm>
            <a:off x="332125" y="7137726"/>
            <a:ext cx="577628" cy="522562"/>
            <a:chOff x="5233525" y="4954450"/>
            <a:chExt cx="538275" cy="516350"/>
          </a:xfrm>
        </p:grpSpPr>
        <p:sp>
          <p:nvSpPr>
            <p:cNvPr id="108" name="Google Shape;108;p4"/>
            <p:cNvSpPr/>
            <p:nvPr/>
          </p:nvSpPr>
          <p:spPr>
            <a:xfrm>
              <a:off x="5637825" y="4954450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5323025" y="4980625"/>
              <a:ext cx="88925" cy="88925"/>
            </a:xfrm>
            <a:custGeom>
              <a:rect b="b" l="l" r="r" t="t"/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5233525" y="5255225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5453325" y="5382475"/>
              <a:ext cx="88925" cy="88325"/>
            </a:xfrm>
            <a:custGeom>
              <a:rect b="b" l="l" r="r" t="t"/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5682875" y="5188875"/>
              <a:ext cx="88925" cy="89525"/>
            </a:xfrm>
            <a:custGeom>
              <a:rect b="b" l="l" r="r" t="t"/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411925" y="5110925"/>
              <a:ext cx="188775" cy="189400"/>
            </a:xfrm>
            <a:custGeom>
              <a:rect b="b" l="l" r="r" t="t"/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367475" y="5025075"/>
              <a:ext cx="81600" cy="105975"/>
            </a:xfrm>
            <a:custGeom>
              <a:rect b="b" l="l" r="r" t="t"/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5567800" y="4999500"/>
              <a:ext cx="115100" cy="133975"/>
            </a:xfrm>
            <a:custGeom>
              <a:rect b="b" l="l" r="r" t="t"/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5600075" y="5217475"/>
              <a:ext cx="127275" cy="16475"/>
            </a:xfrm>
            <a:custGeom>
              <a:rect b="b" l="l" r="r" t="t"/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5497775" y="5299675"/>
              <a:ext cx="4900" cy="126675"/>
            </a:xfrm>
            <a:custGeom>
              <a:rect b="b" l="l" r="r" t="t"/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5277975" y="5241825"/>
              <a:ext cx="141275" cy="58500"/>
            </a:xfrm>
            <a:custGeom>
              <a:rect b="b" l="l" r="r" t="t"/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" name="Google Shape;119;p4"/>
          <p:cNvGrpSpPr/>
          <p:nvPr/>
        </p:nvGrpSpPr>
        <p:grpSpPr>
          <a:xfrm>
            <a:off x="366444" y="2970385"/>
            <a:ext cx="579273" cy="574292"/>
            <a:chOff x="5292575" y="3681900"/>
            <a:chExt cx="420150" cy="373275"/>
          </a:xfrm>
        </p:grpSpPr>
        <p:sp>
          <p:nvSpPr>
            <p:cNvPr id="120" name="Google Shape;120;p4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" name="Google Shape;127;p4"/>
          <p:cNvSpPr/>
          <p:nvPr/>
        </p:nvSpPr>
        <p:spPr>
          <a:xfrm>
            <a:off x="425269" y="8258146"/>
            <a:ext cx="421652" cy="619154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cap="rnd" cmpd="sng" w="9525">
            <a:solidFill>
              <a:srgbClr val="7198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"/>
          <p:cNvSpPr txBox="1"/>
          <p:nvPr>
            <p:ph type="title"/>
          </p:nvPr>
        </p:nvSpPr>
        <p:spPr>
          <a:xfrm>
            <a:off x="914400" y="369379"/>
            <a:ext cx="11456541" cy="9274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725">
            <a:spAutoFit/>
          </a:bodyPr>
          <a:lstStyle/>
          <a:p>
            <a:pPr indent="0" lvl="0" marL="12700" marR="5080" rtl="0" algn="l">
              <a:lnSpc>
                <a:spcPct val="898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/>
              <a:t>Риски</a:t>
            </a:r>
            <a:endParaRPr sz="4800"/>
          </a:p>
        </p:txBody>
      </p:sp>
      <p:sp>
        <p:nvSpPr>
          <p:cNvPr id="133" name="Google Shape;133;p5"/>
          <p:cNvSpPr txBox="1"/>
          <p:nvPr/>
        </p:nvSpPr>
        <p:spPr>
          <a:xfrm>
            <a:off x="914400" y="1943100"/>
            <a:ext cx="78232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rgbClr val="34255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Экономический риск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rgbClr val="34255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Риск непопулярности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rgbClr val="34255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Конкурентный риск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rgbClr val="34255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Репутационный риск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rgbClr val="34255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Технический риск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34255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"/>
          <p:cNvSpPr/>
          <p:nvPr/>
        </p:nvSpPr>
        <p:spPr>
          <a:xfrm>
            <a:off x="0" y="2"/>
            <a:ext cx="11862379" cy="10287000"/>
          </a:xfrm>
          <a:custGeom>
            <a:rect b="b" l="l" r="r" t="t"/>
            <a:pathLst>
              <a:path extrusionOk="0" h="10287000" w="11539855">
                <a:moveTo>
                  <a:pt x="0" y="10287000"/>
                </a:moveTo>
                <a:lnTo>
                  <a:pt x="11539697" y="10287000"/>
                </a:lnTo>
                <a:lnTo>
                  <a:pt x="11539697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EBF1F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6"/>
          <p:cNvSpPr/>
          <p:nvPr/>
        </p:nvSpPr>
        <p:spPr>
          <a:xfrm>
            <a:off x="11862379" y="2"/>
            <a:ext cx="6426098" cy="10287000"/>
          </a:xfrm>
          <a:custGeom>
            <a:rect b="b" l="l" r="r" t="t"/>
            <a:pathLst>
              <a:path extrusionOk="0" h="10287000" w="6748780">
                <a:moveTo>
                  <a:pt x="6748302" y="10286996"/>
                </a:moveTo>
                <a:lnTo>
                  <a:pt x="0" y="10286996"/>
                </a:lnTo>
                <a:lnTo>
                  <a:pt x="0" y="0"/>
                </a:lnTo>
                <a:lnTo>
                  <a:pt x="6748302" y="0"/>
                </a:lnTo>
                <a:lnTo>
                  <a:pt x="6748302" y="10286996"/>
                </a:lnTo>
                <a:close/>
              </a:path>
            </a:pathLst>
          </a:custGeom>
          <a:solidFill>
            <a:srgbClr val="299D8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6"/>
          <p:cNvSpPr txBox="1"/>
          <p:nvPr>
            <p:ph type="title"/>
          </p:nvPr>
        </p:nvSpPr>
        <p:spPr>
          <a:xfrm>
            <a:off x="628044" y="369379"/>
            <a:ext cx="11742897" cy="1680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725">
            <a:spAutoFit/>
          </a:bodyPr>
          <a:lstStyle/>
          <a:p>
            <a:pPr indent="0" lvl="0" marL="12700" marR="5080" rtl="0" algn="l">
              <a:lnSpc>
                <a:spcPct val="898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/>
              <a:t>Целевая аудитория </a:t>
            </a:r>
            <a:r>
              <a:rPr lang="ru-RU" sz="4800"/>
              <a:t>(пользователи платформы)</a:t>
            </a:r>
            <a:endParaRPr sz="4800"/>
          </a:p>
        </p:txBody>
      </p:sp>
      <p:sp>
        <p:nvSpPr>
          <p:cNvPr id="141" name="Google Shape;141;p6"/>
          <p:cNvSpPr txBox="1"/>
          <p:nvPr/>
        </p:nvSpPr>
        <p:spPr>
          <a:xfrm>
            <a:off x="223970" y="2757837"/>
            <a:ext cx="11414439" cy="4321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>
                <a:solidFill>
                  <a:srgbClr val="34255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 основными пользователями являются родители от 23 до 45 лет, у которых есть дети в возрасте до 10 лет. Доход пользователей средний или выше среднего. Такие родители, в основном, проявляют активную жизненную позицию и при этом не имеют возможности оставить ребенка с близкими родственниками;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34255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>
                <a:solidFill>
                  <a:srgbClr val="34255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 дети 11-18 лет.</a:t>
            </a:r>
            <a:endParaRPr sz="3500">
              <a:solidFill>
                <a:srgbClr val="34255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2" name="Google Shape;142;p6"/>
          <p:cNvSpPr/>
          <p:nvPr/>
        </p:nvSpPr>
        <p:spPr>
          <a:xfrm flipH="1" rot="10800000">
            <a:off x="891232" y="2312817"/>
            <a:ext cx="2842568" cy="45719"/>
          </a:xfrm>
          <a:custGeom>
            <a:rect b="b" l="l" r="r" t="t"/>
            <a:pathLst>
              <a:path extrusionOk="0" h="120000" w="800735">
                <a:moveTo>
                  <a:pt x="0" y="0"/>
                </a:moveTo>
                <a:lnTo>
                  <a:pt x="800195" y="0"/>
                </a:lnTo>
              </a:path>
            </a:pathLst>
          </a:custGeom>
          <a:noFill/>
          <a:ln cap="flat" cmpd="sng" w="47625">
            <a:solidFill>
              <a:srgbClr val="299D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3" name="Google Shape;143;p6"/>
          <p:cNvGrpSpPr/>
          <p:nvPr/>
        </p:nvGrpSpPr>
        <p:grpSpPr>
          <a:xfrm>
            <a:off x="969915" y="7478193"/>
            <a:ext cx="4287820" cy="2809269"/>
            <a:chOff x="969915" y="5536844"/>
            <a:chExt cx="6887740" cy="4750744"/>
          </a:xfrm>
        </p:grpSpPr>
        <p:sp>
          <p:nvSpPr>
            <p:cNvPr id="144" name="Google Shape;144;p6"/>
            <p:cNvSpPr/>
            <p:nvPr/>
          </p:nvSpPr>
          <p:spPr>
            <a:xfrm>
              <a:off x="969915" y="5536847"/>
              <a:ext cx="3140075" cy="4750435"/>
            </a:xfrm>
            <a:custGeom>
              <a:rect b="b" l="l" r="r" t="t"/>
              <a:pathLst>
                <a:path extrusionOk="0" h="4750434" w="3140075">
                  <a:moveTo>
                    <a:pt x="66835" y="4750152"/>
                  </a:moveTo>
                  <a:lnTo>
                    <a:pt x="0" y="4750152"/>
                  </a:lnTo>
                  <a:lnTo>
                    <a:pt x="0" y="1090083"/>
                  </a:lnTo>
                  <a:lnTo>
                    <a:pt x="1063" y="1041600"/>
                  </a:lnTo>
                  <a:lnTo>
                    <a:pt x="4225" y="993654"/>
                  </a:lnTo>
                  <a:lnTo>
                    <a:pt x="9441" y="946287"/>
                  </a:lnTo>
                  <a:lnTo>
                    <a:pt x="16665" y="899546"/>
                  </a:lnTo>
                  <a:lnTo>
                    <a:pt x="25854" y="853474"/>
                  </a:lnTo>
                  <a:lnTo>
                    <a:pt x="36962" y="808117"/>
                  </a:lnTo>
                  <a:lnTo>
                    <a:pt x="49945" y="763519"/>
                  </a:lnTo>
                  <a:lnTo>
                    <a:pt x="64758" y="719725"/>
                  </a:lnTo>
                  <a:lnTo>
                    <a:pt x="81357" y="676779"/>
                  </a:lnTo>
                  <a:lnTo>
                    <a:pt x="99697" y="634725"/>
                  </a:lnTo>
                  <a:lnTo>
                    <a:pt x="119733" y="593610"/>
                  </a:lnTo>
                  <a:lnTo>
                    <a:pt x="141421" y="553477"/>
                  </a:lnTo>
                  <a:lnTo>
                    <a:pt x="164716" y="514371"/>
                  </a:lnTo>
                  <a:lnTo>
                    <a:pt x="189573" y="476336"/>
                  </a:lnTo>
                  <a:lnTo>
                    <a:pt x="215948" y="439418"/>
                  </a:lnTo>
                  <a:lnTo>
                    <a:pt x="243796" y="403660"/>
                  </a:lnTo>
                  <a:lnTo>
                    <a:pt x="273073" y="369109"/>
                  </a:lnTo>
                  <a:lnTo>
                    <a:pt x="303734" y="335807"/>
                  </a:lnTo>
                  <a:lnTo>
                    <a:pt x="335733" y="303800"/>
                  </a:lnTo>
                  <a:lnTo>
                    <a:pt x="369028" y="273133"/>
                  </a:lnTo>
                  <a:lnTo>
                    <a:pt x="403572" y="243850"/>
                  </a:lnTo>
                  <a:lnTo>
                    <a:pt x="439321" y="215995"/>
                  </a:lnTo>
                  <a:lnTo>
                    <a:pt x="476232" y="189614"/>
                  </a:lnTo>
                  <a:lnTo>
                    <a:pt x="514258" y="164752"/>
                  </a:lnTo>
                  <a:lnTo>
                    <a:pt x="553355" y="141452"/>
                  </a:lnTo>
                  <a:lnTo>
                    <a:pt x="593479" y="119759"/>
                  </a:lnTo>
                  <a:lnTo>
                    <a:pt x="634586" y="99719"/>
                  </a:lnTo>
                  <a:lnTo>
                    <a:pt x="676629" y="81375"/>
                  </a:lnTo>
                  <a:lnTo>
                    <a:pt x="719566" y="64772"/>
                  </a:lnTo>
                  <a:lnTo>
                    <a:pt x="763350" y="49956"/>
                  </a:lnTo>
                  <a:lnTo>
                    <a:pt x="807938" y="36970"/>
                  </a:lnTo>
                  <a:lnTo>
                    <a:pt x="853285" y="25859"/>
                  </a:lnTo>
                  <a:lnTo>
                    <a:pt x="899347" y="16669"/>
                  </a:lnTo>
                  <a:lnTo>
                    <a:pt x="946077" y="9443"/>
                  </a:lnTo>
                  <a:lnTo>
                    <a:pt x="993433" y="4226"/>
                  </a:lnTo>
                  <a:lnTo>
                    <a:pt x="1041369" y="1064"/>
                  </a:lnTo>
                  <a:lnTo>
                    <a:pt x="1089840" y="0"/>
                  </a:lnTo>
                  <a:lnTo>
                    <a:pt x="1138314" y="1064"/>
                  </a:lnTo>
                  <a:lnTo>
                    <a:pt x="1186252" y="4226"/>
                  </a:lnTo>
                  <a:lnTo>
                    <a:pt x="1233609" y="9443"/>
                  </a:lnTo>
                  <a:lnTo>
                    <a:pt x="1280341" y="16669"/>
                  </a:lnTo>
                  <a:lnTo>
                    <a:pt x="1326404" y="25859"/>
                  </a:lnTo>
                  <a:lnTo>
                    <a:pt x="1371752" y="36970"/>
                  </a:lnTo>
                  <a:lnTo>
                    <a:pt x="1416341" y="49956"/>
                  </a:lnTo>
                  <a:lnTo>
                    <a:pt x="1460127" y="64772"/>
                  </a:lnTo>
                  <a:lnTo>
                    <a:pt x="1465489" y="66846"/>
                  </a:lnTo>
                  <a:lnTo>
                    <a:pt x="1089840" y="66846"/>
                  </a:lnTo>
                  <a:lnTo>
                    <a:pt x="1041757" y="67962"/>
                  </a:lnTo>
                  <a:lnTo>
                    <a:pt x="994237" y="71276"/>
                  </a:lnTo>
                  <a:lnTo>
                    <a:pt x="947332" y="76740"/>
                  </a:lnTo>
                  <a:lnTo>
                    <a:pt x="901090" y="84304"/>
                  </a:lnTo>
                  <a:lnTo>
                    <a:pt x="855561" y="93918"/>
                  </a:lnTo>
                  <a:lnTo>
                    <a:pt x="810795" y="105532"/>
                  </a:lnTo>
                  <a:lnTo>
                    <a:pt x="766841" y="119098"/>
                  </a:lnTo>
                  <a:lnTo>
                    <a:pt x="723749" y="134565"/>
                  </a:lnTo>
                  <a:lnTo>
                    <a:pt x="681568" y="151885"/>
                  </a:lnTo>
                  <a:lnTo>
                    <a:pt x="640347" y="171007"/>
                  </a:lnTo>
                  <a:lnTo>
                    <a:pt x="600136" y="191882"/>
                  </a:lnTo>
                  <a:lnTo>
                    <a:pt x="560985" y="214461"/>
                  </a:lnTo>
                  <a:lnTo>
                    <a:pt x="522944" y="238694"/>
                  </a:lnTo>
                  <a:lnTo>
                    <a:pt x="486060" y="264531"/>
                  </a:lnTo>
                  <a:lnTo>
                    <a:pt x="450385" y="291924"/>
                  </a:lnTo>
                  <a:lnTo>
                    <a:pt x="415968" y="320822"/>
                  </a:lnTo>
                  <a:lnTo>
                    <a:pt x="382858" y="351176"/>
                  </a:lnTo>
                  <a:lnTo>
                    <a:pt x="351104" y="382937"/>
                  </a:lnTo>
                  <a:lnTo>
                    <a:pt x="320757" y="416054"/>
                  </a:lnTo>
                  <a:lnTo>
                    <a:pt x="291865" y="450480"/>
                  </a:lnTo>
                  <a:lnTo>
                    <a:pt x="264478" y="486163"/>
                  </a:lnTo>
                  <a:lnTo>
                    <a:pt x="238646" y="523054"/>
                  </a:lnTo>
                  <a:lnTo>
                    <a:pt x="214419" y="561105"/>
                  </a:lnTo>
                  <a:lnTo>
                    <a:pt x="191845" y="600265"/>
                  </a:lnTo>
                  <a:lnTo>
                    <a:pt x="170974" y="640484"/>
                  </a:lnTo>
                  <a:lnTo>
                    <a:pt x="151856" y="681714"/>
                  </a:lnTo>
                  <a:lnTo>
                    <a:pt x="134540" y="723905"/>
                  </a:lnTo>
                  <a:lnTo>
                    <a:pt x="119076" y="767008"/>
                  </a:lnTo>
                  <a:lnTo>
                    <a:pt x="105514" y="810972"/>
                  </a:lnTo>
                  <a:lnTo>
                    <a:pt x="93902" y="855749"/>
                  </a:lnTo>
                  <a:lnTo>
                    <a:pt x="84290" y="901288"/>
                  </a:lnTo>
                  <a:lnTo>
                    <a:pt x="76728" y="947541"/>
                  </a:lnTo>
                  <a:lnTo>
                    <a:pt x="71265" y="994457"/>
                  </a:lnTo>
                  <a:lnTo>
                    <a:pt x="67951" y="1041988"/>
                  </a:lnTo>
                  <a:lnTo>
                    <a:pt x="66835" y="1090083"/>
                  </a:lnTo>
                  <a:lnTo>
                    <a:pt x="66835" y="4750152"/>
                  </a:lnTo>
                  <a:close/>
                </a:path>
                <a:path extrusionOk="0" h="4750434" w="3140075">
                  <a:moveTo>
                    <a:pt x="3139481" y="4750152"/>
                  </a:moveTo>
                  <a:lnTo>
                    <a:pt x="1153093" y="4750152"/>
                  </a:lnTo>
                  <a:lnTo>
                    <a:pt x="1586760" y="2134038"/>
                  </a:lnTo>
                  <a:lnTo>
                    <a:pt x="1586767" y="1673097"/>
                  </a:lnTo>
                  <a:lnTo>
                    <a:pt x="1588896" y="1624062"/>
                  </a:lnTo>
                  <a:lnTo>
                    <a:pt x="1595163" y="1576197"/>
                  </a:lnTo>
                  <a:lnTo>
                    <a:pt x="1605390" y="1529679"/>
                  </a:lnTo>
                  <a:lnTo>
                    <a:pt x="1619399" y="1484685"/>
                  </a:lnTo>
                  <a:lnTo>
                    <a:pt x="1637012" y="1441395"/>
                  </a:lnTo>
                  <a:lnTo>
                    <a:pt x="1658051" y="1399986"/>
                  </a:lnTo>
                  <a:lnTo>
                    <a:pt x="1682337" y="1360635"/>
                  </a:lnTo>
                  <a:lnTo>
                    <a:pt x="1709693" y="1323521"/>
                  </a:lnTo>
                  <a:lnTo>
                    <a:pt x="1739940" y="1288822"/>
                  </a:lnTo>
                  <a:lnTo>
                    <a:pt x="1772900" y="1256715"/>
                  </a:lnTo>
                  <a:lnTo>
                    <a:pt x="1808394" y="1227378"/>
                  </a:lnTo>
                  <a:lnTo>
                    <a:pt x="1846245" y="1200990"/>
                  </a:lnTo>
                  <a:lnTo>
                    <a:pt x="1886275" y="1177729"/>
                  </a:lnTo>
                  <a:lnTo>
                    <a:pt x="1928305" y="1157771"/>
                  </a:lnTo>
                  <a:lnTo>
                    <a:pt x="1972158" y="1141295"/>
                  </a:lnTo>
                  <a:lnTo>
                    <a:pt x="2017654" y="1128479"/>
                  </a:lnTo>
                  <a:lnTo>
                    <a:pt x="2064616" y="1119502"/>
                  </a:lnTo>
                  <a:lnTo>
                    <a:pt x="2112865" y="1114539"/>
                  </a:lnTo>
                  <a:lnTo>
                    <a:pt x="2112865" y="1090083"/>
                  </a:lnTo>
                  <a:lnTo>
                    <a:pt x="2111750" y="1041988"/>
                  </a:lnTo>
                  <a:lnTo>
                    <a:pt x="2108436" y="994457"/>
                  </a:lnTo>
                  <a:lnTo>
                    <a:pt x="2102973" y="947541"/>
                  </a:lnTo>
                  <a:lnTo>
                    <a:pt x="2095411" y="901288"/>
                  </a:lnTo>
                  <a:lnTo>
                    <a:pt x="2085799" y="855749"/>
                  </a:lnTo>
                  <a:lnTo>
                    <a:pt x="2074187" y="810972"/>
                  </a:lnTo>
                  <a:lnTo>
                    <a:pt x="2060624" y="767008"/>
                  </a:lnTo>
                  <a:lnTo>
                    <a:pt x="2045160" y="723905"/>
                  </a:lnTo>
                  <a:lnTo>
                    <a:pt x="2027844" y="681714"/>
                  </a:lnTo>
                  <a:lnTo>
                    <a:pt x="2008726" y="640484"/>
                  </a:lnTo>
                  <a:lnTo>
                    <a:pt x="1987855" y="600265"/>
                  </a:lnTo>
                  <a:lnTo>
                    <a:pt x="1965281" y="561105"/>
                  </a:lnTo>
                  <a:lnTo>
                    <a:pt x="1941053" y="523054"/>
                  </a:lnTo>
                  <a:lnTo>
                    <a:pt x="1915221" y="486163"/>
                  </a:lnTo>
                  <a:lnTo>
                    <a:pt x="1887834" y="450480"/>
                  </a:lnTo>
                  <a:lnTo>
                    <a:pt x="1858942" y="416054"/>
                  </a:lnTo>
                  <a:lnTo>
                    <a:pt x="1828594" y="382937"/>
                  </a:lnTo>
                  <a:lnTo>
                    <a:pt x="1796840" y="351176"/>
                  </a:lnTo>
                  <a:lnTo>
                    <a:pt x="1763730" y="320822"/>
                  </a:lnTo>
                  <a:lnTo>
                    <a:pt x="1729312" y="291924"/>
                  </a:lnTo>
                  <a:lnTo>
                    <a:pt x="1693636" y="264531"/>
                  </a:lnTo>
                  <a:lnTo>
                    <a:pt x="1656752" y="238694"/>
                  </a:lnTo>
                  <a:lnTo>
                    <a:pt x="1618710" y="214461"/>
                  </a:lnTo>
                  <a:lnTo>
                    <a:pt x="1579558" y="191882"/>
                  </a:lnTo>
                  <a:lnTo>
                    <a:pt x="1539347" y="171007"/>
                  </a:lnTo>
                  <a:lnTo>
                    <a:pt x="1498125" y="151885"/>
                  </a:lnTo>
                  <a:lnTo>
                    <a:pt x="1455943" y="134565"/>
                  </a:lnTo>
                  <a:lnTo>
                    <a:pt x="1412849" y="119098"/>
                  </a:lnTo>
                  <a:lnTo>
                    <a:pt x="1368894" y="105532"/>
                  </a:lnTo>
                  <a:lnTo>
                    <a:pt x="1324127" y="93918"/>
                  </a:lnTo>
                  <a:lnTo>
                    <a:pt x="1278597" y="84304"/>
                  </a:lnTo>
                  <a:lnTo>
                    <a:pt x="1232354" y="76740"/>
                  </a:lnTo>
                  <a:lnTo>
                    <a:pt x="1185447" y="71276"/>
                  </a:lnTo>
                  <a:lnTo>
                    <a:pt x="1137926" y="67962"/>
                  </a:lnTo>
                  <a:lnTo>
                    <a:pt x="1089840" y="66846"/>
                  </a:lnTo>
                  <a:lnTo>
                    <a:pt x="1465489" y="66846"/>
                  </a:lnTo>
                  <a:lnTo>
                    <a:pt x="1503064" y="81375"/>
                  </a:lnTo>
                  <a:lnTo>
                    <a:pt x="1545109" y="99719"/>
                  </a:lnTo>
                  <a:lnTo>
                    <a:pt x="1586216" y="119759"/>
                  </a:lnTo>
                  <a:lnTo>
                    <a:pt x="1626341" y="141452"/>
                  </a:lnTo>
                  <a:lnTo>
                    <a:pt x="1665439" y="164752"/>
                  </a:lnTo>
                  <a:lnTo>
                    <a:pt x="1703466" y="189614"/>
                  </a:lnTo>
                  <a:lnTo>
                    <a:pt x="1740377" y="215995"/>
                  </a:lnTo>
                  <a:lnTo>
                    <a:pt x="1776127" y="243850"/>
                  </a:lnTo>
                  <a:lnTo>
                    <a:pt x="1810672" y="273133"/>
                  </a:lnTo>
                  <a:lnTo>
                    <a:pt x="1843967" y="303800"/>
                  </a:lnTo>
                  <a:lnTo>
                    <a:pt x="1875967" y="335807"/>
                  </a:lnTo>
                  <a:lnTo>
                    <a:pt x="1906628" y="369109"/>
                  </a:lnTo>
                  <a:lnTo>
                    <a:pt x="1935905" y="403660"/>
                  </a:lnTo>
                  <a:lnTo>
                    <a:pt x="1963753" y="439418"/>
                  </a:lnTo>
                  <a:lnTo>
                    <a:pt x="1990128" y="476336"/>
                  </a:lnTo>
                  <a:lnTo>
                    <a:pt x="2014986" y="514371"/>
                  </a:lnTo>
                  <a:lnTo>
                    <a:pt x="2038281" y="553477"/>
                  </a:lnTo>
                  <a:lnTo>
                    <a:pt x="2059969" y="593610"/>
                  </a:lnTo>
                  <a:lnTo>
                    <a:pt x="2080005" y="634725"/>
                  </a:lnTo>
                  <a:lnTo>
                    <a:pt x="2098345" y="676779"/>
                  </a:lnTo>
                  <a:lnTo>
                    <a:pt x="2114944" y="719725"/>
                  </a:lnTo>
                  <a:lnTo>
                    <a:pt x="2129757" y="763519"/>
                  </a:lnTo>
                  <a:lnTo>
                    <a:pt x="2142740" y="808117"/>
                  </a:lnTo>
                  <a:lnTo>
                    <a:pt x="2153848" y="853474"/>
                  </a:lnTo>
                  <a:lnTo>
                    <a:pt x="2163037" y="899546"/>
                  </a:lnTo>
                  <a:lnTo>
                    <a:pt x="2170261" y="946287"/>
                  </a:lnTo>
                  <a:lnTo>
                    <a:pt x="2175477" y="993654"/>
                  </a:lnTo>
                  <a:lnTo>
                    <a:pt x="2178639" y="1041600"/>
                  </a:lnTo>
                  <a:lnTo>
                    <a:pt x="2179703" y="1090083"/>
                  </a:lnTo>
                  <a:lnTo>
                    <a:pt x="2179703" y="1114539"/>
                  </a:lnTo>
                  <a:lnTo>
                    <a:pt x="2227955" y="1119502"/>
                  </a:lnTo>
                  <a:lnTo>
                    <a:pt x="2274919" y="1128479"/>
                  </a:lnTo>
                  <a:lnTo>
                    <a:pt x="2320417" y="1141295"/>
                  </a:lnTo>
                  <a:lnTo>
                    <a:pt x="2364271" y="1157771"/>
                  </a:lnTo>
                  <a:lnTo>
                    <a:pt x="2406302" y="1177729"/>
                  </a:lnTo>
                  <a:lnTo>
                    <a:pt x="2446333" y="1200990"/>
                  </a:lnTo>
                  <a:lnTo>
                    <a:pt x="2484186" y="1227378"/>
                  </a:lnTo>
                  <a:lnTo>
                    <a:pt x="2519681" y="1256715"/>
                  </a:lnTo>
                  <a:lnTo>
                    <a:pt x="2552642" y="1288822"/>
                  </a:lnTo>
                  <a:lnTo>
                    <a:pt x="2582889" y="1323521"/>
                  </a:lnTo>
                  <a:lnTo>
                    <a:pt x="2610245" y="1360635"/>
                  </a:lnTo>
                  <a:lnTo>
                    <a:pt x="2634532" y="1399986"/>
                  </a:lnTo>
                  <a:lnTo>
                    <a:pt x="2655571" y="1441395"/>
                  </a:lnTo>
                  <a:lnTo>
                    <a:pt x="2673184" y="1484685"/>
                  </a:lnTo>
                  <a:lnTo>
                    <a:pt x="2687193" y="1529679"/>
                  </a:lnTo>
                  <a:lnTo>
                    <a:pt x="2697420" y="1576197"/>
                  </a:lnTo>
                  <a:lnTo>
                    <a:pt x="2703687" y="1624062"/>
                  </a:lnTo>
                  <a:lnTo>
                    <a:pt x="2705816" y="1673097"/>
                  </a:lnTo>
                  <a:lnTo>
                    <a:pt x="2705816" y="2134038"/>
                  </a:lnTo>
                  <a:lnTo>
                    <a:pt x="3139481" y="4750152"/>
                  </a:lnTo>
                  <a:close/>
                </a:path>
              </a:pathLst>
            </a:custGeom>
            <a:solidFill>
              <a:srgbClr val="3425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6"/>
            <p:cNvSpPr/>
            <p:nvPr/>
          </p:nvSpPr>
          <p:spPr>
            <a:xfrm>
              <a:off x="2129784" y="7671388"/>
              <a:ext cx="1972945" cy="2616200"/>
            </a:xfrm>
            <a:custGeom>
              <a:rect b="b" l="l" r="r" t="t"/>
              <a:pathLst>
                <a:path extrusionOk="0" h="2616200" w="1972945">
                  <a:moveTo>
                    <a:pt x="1972833" y="2615611"/>
                  </a:moveTo>
                  <a:lnTo>
                    <a:pt x="0" y="2615611"/>
                  </a:lnTo>
                  <a:lnTo>
                    <a:pt x="433582" y="0"/>
                  </a:lnTo>
                  <a:lnTo>
                    <a:pt x="813033" y="0"/>
                  </a:lnTo>
                  <a:lnTo>
                    <a:pt x="813277" y="6441"/>
                  </a:lnTo>
                  <a:lnTo>
                    <a:pt x="820801" y="51345"/>
                  </a:lnTo>
                  <a:lnTo>
                    <a:pt x="838897" y="91392"/>
                  </a:lnTo>
                  <a:lnTo>
                    <a:pt x="866035" y="125106"/>
                  </a:lnTo>
                  <a:lnTo>
                    <a:pt x="900687" y="151014"/>
                  </a:lnTo>
                  <a:lnTo>
                    <a:pt x="941324" y="167639"/>
                  </a:lnTo>
                  <a:lnTo>
                    <a:pt x="986415" y="173509"/>
                  </a:lnTo>
                  <a:lnTo>
                    <a:pt x="1031512" y="167639"/>
                  </a:lnTo>
                  <a:lnTo>
                    <a:pt x="1072150" y="151014"/>
                  </a:lnTo>
                  <a:lnTo>
                    <a:pt x="1106802" y="125106"/>
                  </a:lnTo>
                  <a:lnTo>
                    <a:pt x="1133941" y="91392"/>
                  </a:lnTo>
                  <a:lnTo>
                    <a:pt x="1152039" y="51345"/>
                  </a:lnTo>
                  <a:lnTo>
                    <a:pt x="1159568" y="6441"/>
                  </a:lnTo>
                  <a:lnTo>
                    <a:pt x="1159797" y="0"/>
                  </a:lnTo>
                  <a:lnTo>
                    <a:pt x="1539248" y="0"/>
                  </a:lnTo>
                  <a:lnTo>
                    <a:pt x="1972833" y="2615611"/>
                  </a:lnTo>
                  <a:close/>
                </a:path>
              </a:pathLst>
            </a:custGeom>
            <a:solidFill>
              <a:srgbClr val="E8C36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6"/>
            <p:cNvSpPr/>
            <p:nvPr/>
          </p:nvSpPr>
          <p:spPr>
            <a:xfrm>
              <a:off x="969915" y="5536844"/>
              <a:ext cx="6887740" cy="4750155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" name="Google Shape;147;p6"/>
          <p:cNvGrpSpPr/>
          <p:nvPr/>
        </p:nvGrpSpPr>
        <p:grpSpPr>
          <a:xfrm>
            <a:off x="13178474" y="1181100"/>
            <a:ext cx="3471226" cy="2267962"/>
            <a:chOff x="13178474" y="1181100"/>
            <a:chExt cx="3471226" cy="2267962"/>
          </a:xfrm>
        </p:grpSpPr>
        <p:sp>
          <p:nvSpPr>
            <p:cNvPr id="148" name="Google Shape;148;p6"/>
            <p:cNvSpPr/>
            <p:nvPr/>
          </p:nvSpPr>
          <p:spPr>
            <a:xfrm>
              <a:off x="13202027" y="1209673"/>
              <a:ext cx="3424120" cy="2184586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9" name="Google Shape;149;p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316200" y="2327457"/>
              <a:ext cx="666750" cy="1095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4580712" y="2336982"/>
              <a:ext cx="666750" cy="1095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3845224" y="2327457"/>
              <a:ext cx="666750" cy="1095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3178474" y="2353687"/>
              <a:ext cx="666750" cy="1095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5982950" y="1181100"/>
              <a:ext cx="666750" cy="10953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4" name="Google Shape;154;p6"/>
          <p:cNvSpPr txBox="1"/>
          <p:nvPr/>
        </p:nvSpPr>
        <p:spPr>
          <a:xfrm>
            <a:off x="11862379" y="3676184"/>
            <a:ext cx="6282119" cy="8739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34255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Каждая 4-я семья задумывалась об услугах няни для своего ребенка</a:t>
            </a:r>
            <a:endParaRPr sz="2800">
              <a:solidFill>
                <a:srgbClr val="34255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aphicFrame>
        <p:nvGraphicFramePr>
          <p:cNvPr id="155" name="Google Shape;155;p6"/>
          <p:cNvGraphicFramePr/>
          <p:nvPr/>
        </p:nvGraphicFramePr>
        <p:xfrm>
          <a:off x="11217173" y="4761763"/>
          <a:ext cx="7604884" cy="3759200"/>
        </p:xfrm>
        <a:graphic>
          <a:graphicData uri="http://schemas.openxmlformats.org/drawingml/2006/chart">
            <c:chart r:id="rId8"/>
          </a:graphicData>
        </a:graphic>
      </p:graphicFrame>
      <p:sp>
        <p:nvSpPr>
          <p:cNvPr id="156" name="Google Shape;156;p6"/>
          <p:cNvSpPr txBox="1"/>
          <p:nvPr/>
        </p:nvSpPr>
        <p:spPr>
          <a:xfrm>
            <a:off x="12111450" y="8659480"/>
            <a:ext cx="5816330" cy="1304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34255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57% родителей пользуются услугами репетиторов для своих детей</a:t>
            </a:r>
            <a:endParaRPr sz="2800">
              <a:solidFill>
                <a:srgbClr val="34255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"/>
          <p:cNvSpPr/>
          <p:nvPr/>
        </p:nvSpPr>
        <p:spPr>
          <a:xfrm>
            <a:off x="-234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E8C36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7"/>
          <p:cNvSpPr txBox="1"/>
          <p:nvPr>
            <p:ph type="title"/>
          </p:nvPr>
        </p:nvSpPr>
        <p:spPr>
          <a:xfrm>
            <a:off x="1371600" y="138438"/>
            <a:ext cx="1524000" cy="10284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/>
              <a:t>MH</a:t>
            </a:r>
            <a:endParaRPr sz="6600"/>
          </a:p>
        </p:txBody>
      </p:sp>
      <p:pic>
        <p:nvPicPr>
          <p:cNvPr id="163" name="Google Shape;16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0"/>
            <a:ext cx="1617094" cy="1305365"/>
          </a:xfrm>
          <a:prstGeom prst="rect">
            <a:avLst/>
          </a:prstGeom>
          <a:noFill/>
          <a:ln>
            <a:noFill/>
          </a:ln>
        </p:spPr>
      </p:pic>
      <p:sp>
        <p:nvSpPr>
          <p:cNvPr descr="blob:https://web.telegram.org/f18ff666-b742-4f62-9a2d-056fad59448c" id="164" name="Google Shape;164;p7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95177" y="1166924"/>
            <a:ext cx="6527767" cy="8873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89591" y="1166924"/>
            <a:ext cx="6504137" cy="8873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0375" y="1166924"/>
            <a:ext cx="6504137" cy="8873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"/>
          <p:cNvSpPr/>
          <p:nvPr/>
        </p:nvSpPr>
        <p:spPr>
          <a:xfrm>
            <a:off x="0" y="1"/>
            <a:ext cx="10820400" cy="10287000"/>
          </a:xfrm>
          <a:custGeom>
            <a:rect b="b" l="l" r="r" t="t"/>
            <a:pathLst>
              <a:path extrusionOk="0" h="10287000" w="9144000">
                <a:moveTo>
                  <a:pt x="0" y="10287000"/>
                </a:moveTo>
                <a:lnTo>
                  <a:pt x="9144000" y="10287000"/>
                </a:lnTo>
                <a:lnTo>
                  <a:pt x="9144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3425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8"/>
          <p:cNvSpPr/>
          <p:nvPr/>
        </p:nvSpPr>
        <p:spPr>
          <a:xfrm>
            <a:off x="8608106" y="7419807"/>
            <a:ext cx="2212294" cy="286719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5" name="Google Shape;175;p8"/>
          <p:cNvGrpSpPr/>
          <p:nvPr/>
        </p:nvGrpSpPr>
        <p:grpSpPr>
          <a:xfrm>
            <a:off x="10820400" y="0"/>
            <a:ext cx="7452360" cy="10287000"/>
            <a:chOff x="11161333" y="-2146019"/>
            <a:chExt cx="7452360" cy="10287000"/>
          </a:xfrm>
        </p:grpSpPr>
        <p:sp>
          <p:nvSpPr>
            <p:cNvPr id="176" name="Google Shape;176;p8"/>
            <p:cNvSpPr/>
            <p:nvPr/>
          </p:nvSpPr>
          <p:spPr>
            <a:xfrm>
              <a:off x="11161333" y="-2146019"/>
              <a:ext cx="7452360" cy="10287000"/>
            </a:xfrm>
            <a:custGeom>
              <a:rect b="b" l="l" r="r" t="t"/>
              <a:pathLst>
                <a:path extrusionOk="0" h="10287000" w="9144000">
                  <a:moveTo>
                    <a:pt x="9143999" y="10286998"/>
                  </a:moveTo>
                  <a:lnTo>
                    <a:pt x="0" y="10286998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10286998"/>
                  </a:lnTo>
                  <a:close/>
                </a:path>
              </a:pathLst>
            </a:custGeom>
            <a:solidFill>
              <a:srgbClr val="299D8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12325165" y="1397281"/>
              <a:ext cx="5086596" cy="3610321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8" name="Google Shape;178;p8"/>
          <p:cNvSpPr txBox="1"/>
          <p:nvPr>
            <p:ph type="title"/>
          </p:nvPr>
        </p:nvSpPr>
        <p:spPr>
          <a:xfrm>
            <a:off x="228600" y="-19051"/>
            <a:ext cx="9956800" cy="124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0500">
            <a:spAutoFit/>
          </a:bodyPr>
          <a:lstStyle/>
          <a:p>
            <a:pPr indent="0" lvl="0" marL="12700" marR="5080" rtl="0" algn="l">
              <a:lnSpc>
                <a:spcPct val="1284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>
                <a:solidFill>
                  <a:srgbClr val="5E86D0"/>
                </a:solidFill>
              </a:rPr>
              <a:t>Роли пользователей</a:t>
            </a:r>
            <a:endParaRPr sz="6600"/>
          </a:p>
        </p:txBody>
      </p:sp>
      <p:sp>
        <p:nvSpPr>
          <p:cNvPr id="179" name="Google Shape;179;p8"/>
          <p:cNvSpPr/>
          <p:nvPr/>
        </p:nvSpPr>
        <p:spPr>
          <a:xfrm>
            <a:off x="711200" y="4641869"/>
            <a:ext cx="3194368" cy="45719"/>
          </a:xfrm>
          <a:custGeom>
            <a:rect b="b" l="l" r="r" t="t"/>
            <a:pathLst>
              <a:path extrusionOk="0" h="120000" w="800735">
                <a:moveTo>
                  <a:pt x="0" y="0"/>
                </a:moveTo>
                <a:lnTo>
                  <a:pt x="800195" y="0"/>
                </a:lnTo>
              </a:path>
            </a:pathLst>
          </a:custGeom>
          <a:noFill/>
          <a:ln cap="flat" cmpd="sng" w="47625">
            <a:solidFill>
              <a:srgbClr val="5E86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8"/>
          <p:cNvSpPr txBox="1"/>
          <p:nvPr>
            <p:ph idx="4294967295" type="body"/>
          </p:nvPr>
        </p:nvSpPr>
        <p:spPr>
          <a:xfrm>
            <a:off x="711200" y="1212870"/>
            <a:ext cx="46990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Специалист:</a:t>
            </a:r>
            <a:endParaRPr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 няня;</a:t>
            </a:r>
            <a:endParaRPr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 репетитор.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1" name="Google Shape;181;p8"/>
          <p:cNvSpPr txBox="1"/>
          <p:nvPr>
            <p:ph idx="4294967295" type="body"/>
          </p:nvPr>
        </p:nvSpPr>
        <p:spPr>
          <a:xfrm>
            <a:off x="5410200" y="4445750"/>
            <a:ext cx="46990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Пользователь:</a:t>
            </a:r>
            <a:endParaRPr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 ребенок;</a:t>
            </a:r>
            <a:endParaRPr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 родитель.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2" name="Google Shape;182;p8"/>
          <p:cNvSpPr/>
          <p:nvPr/>
        </p:nvSpPr>
        <p:spPr>
          <a:xfrm>
            <a:off x="1" y="4933952"/>
            <a:ext cx="2209799" cy="533867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8"/>
          <p:cNvSpPr/>
          <p:nvPr/>
        </p:nvSpPr>
        <p:spPr>
          <a:xfrm>
            <a:off x="2308384" y="7421022"/>
            <a:ext cx="3194368" cy="45719"/>
          </a:xfrm>
          <a:custGeom>
            <a:rect b="b" l="l" r="r" t="t"/>
            <a:pathLst>
              <a:path extrusionOk="0" h="120000" w="800735">
                <a:moveTo>
                  <a:pt x="0" y="0"/>
                </a:moveTo>
                <a:lnTo>
                  <a:pt x="800195" y="0"/>
                </a:lnTo>
              </a:path>
            </a:pathLst>
          </a:custGeom>
          <a:noFill/>
          <a:ln cap="flat" cmpd="sng" w="47625">
            <a:solidFill>
              <a:srgbClr val="5E86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8"/>
          <p:cNvSpPr txBox="1"/>
          <p:nvPr>
            <p:ph idx="4294967295" type="body"/>
          </p:nvPr>
        </p:nvSpPr>
        <p:spPr>
          <a:xfrm>
            <a:off x="2645216" y="7904677"/>
            <a:ext cx="5736784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Неавторизованный пользователь</a:t>
            </a:r>
            <a:endParaRPr sz="36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6197600" w="18288000">
                <a:moveTo>
                  <a:pt x="0" y="6197498"/>
                </a:moveTo>
                <a:lnTo>
                  <a:pt x="18288000" y="6197498"/>
                </a:lnTo>
                <a:lnTo>
                  <a:pt x="18288000" y="0"/>
                </a:lnTo>
                <a:lnTo>
                  <a:pt x="0" y="0"/>
                </a:lnTo>
                <a:lnTo>
                  <a:pt x="0" y="6197498"/>
                </a:lnTo>
                <a:close/>
              </a:path>
            </a:pathLst>
          </a:custGeom>
          <a:solidFill>
            <a:srgbClr val="E76F50">
              <a:alpha val="9058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9"/>
          <p:cNvSpPr/>
          <p:nvPr/>
        </p:nvSpPr>
        <p:spPr>
          <a:xfrm>
            <a:off x="12496800" y="13956"/>
            <a:ext cx="5791200" cy="10287533"/>
          </a:xfrm>
          <a:custGeom>
            <a:rect b="b" l="l" r="r" t="t"/>
            <a:pathLst>
              <a:path extrusionOk="0" h="4090034" w="18288000">
                <a:moveTo>
                  <a:pt x="0" y="4089501"/>
                </a:moveTo>
                <a:lnTo>
                  <a:pt x="0" y="0"/>
                </a:lnTo>
                <a:lnTo>
                  <a:pt x="18287998" y="0"/>
                </a:lnTo>
                <a:lnTo>
                  <a:pt x="18287998" y="4089501"/>
                </a:lnTo>
                <a:lnTo>
                  <a:pt x="0" y="4089501"/>
                </a:lnTo>
                <a:close/>
              </a:path>
            </a:pathLst>
          </a:custGeom>
          <a:solidFill>
            <a:srgbClr val="3425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9"/>
          <p:cNvSpPr/>
          <p:nvPr/>
        </p:nvSpPr>
        <p:spPr>
          <a:xfrm>
            <a:off x="12877800" y="6158890"/>
            <a:ext cx="5382137" cy="4229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9"/>
          <p:cNvSpPr txBox="1"/>
          <p:nvPr>
            <p:ph type="title"/>
          </p:nvPr>
        </p:nvSpPr>
        <p:spPr>
          <a:xfrm>
            <a:off x="12749468" y="13956"/>
            <a:ext cx="5638800" cy="12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0500">
            <a:spAutoFit/>
          </a:bodyPr>
          <a:lstStyle/>
          <a:p>
            <a:pPr indent="0" lvl="0" marL="12700" marR="5080" rtl="0" algn="l">
              <a:lnSpc>
                <a:spcPct val="141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>
                <a:solidFill>
                  <a:schemeClr val="lt1"/>
                </a:solidFill>
              </a:rPr>
              <a:t>Регистрация</a:t>
            </a:r>
            <a:endParaRPr sz="6600">
              <a:solidFill>
                <a:schemeClr val="lt1"/>
              </a:solidFill>
            </a:endParaRPr>
          </a:p>
        </p:txBody>
      </p:sp>
      <p:pic>
        <p:nvPicPr>
          <p:cNvPr id="194" name="Google Shape;19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4815" y="478402"/>
            <a:ext cx="4382971" cy="9084698"/>
          </a:xfrm>
          <a:prstGeom prst="rect">
            <a:avLst/>
          </a:prstGeom>
          <a:noFill/>
          <a:ln>
            <a:noFill/>
          </a:ln>
        </p:spPr>
      </p:pic>
      <p:sp>
        <p:nvSpPr>
          <p:cNvPr descr="blob:https://web.telegram.org/f18ff666-b742-4f62-9a2d-056fad59448c" id="195" name="Google Shape;195;p9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48431" y="478402"/>
            <a:ext cx="4391138" cy="9084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2022-02-16T19:00:30Z</dcterms:created>
  <dc:creator>Юлия Гринь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2022-02-16T00:00:00Z</vt:filetime>
  </property>
  <property fmtid="{D5CDD505-2E9C-101B-9397-08002B2CF9AE}" pid="3" name="Creator">
    <vt:lpwstr>Canva</vt:lpwstr>
  </property>
  <property fmtid="{D5CDD505-2E9C-101B-9397-08002B2CF9AE}" pid="4" name="LastSaved">
    <vt:filetime>2022-02-16T00:00:00Z</vt:filetime>
  </property>
</Properties>
</file>